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330" r:id="rId3"/>
    <p:sldId id="343" r:id="rId4"/>
    <p:sldId id="378" r:id="rId5"/>
    <p:sldId id="332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69" r:id="rId20"/>
    <p:sldId id="370" r:id="rId21"/>
    <p:sldId id="371" r:id="rId22"/>
    <p:sldId id="372" r:id="rId23"/>
    <p:sldId id="373" r:id="rId24"/>
    <p:sldId id="374" r:id="rId25"/>
    <p:sldId id="375" r:id="rId26"/>
    <p:sldId id="376" r:id="rId27"/>
    <p:sldId id="377" r:id="rId28"/>
  </p:sldIdLst>
  <p:sldSz cx="9144000" cy="5143500" type="screen16x9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6666"/>
    <a:srgbClr val="FF3399"/>
    <a:srgbClr val="005BAC"/>
    <a:srgbClr val="CCCCCC"/>
    <a:srgbClr val="464646"/>
    <a:srgbClr val="00D6B5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929F9F4-4A8F-4326-A1B4-22849713DDAB}" styleName="深色样式 1 - 强调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250" autoAdjust="0"/>
    <p:restoredTop sz="95370" autoAdjust="0"/>
  </p:normalViewPr>
  <p:slideViewPr>
    <p:cSldViewPr snapToGrid="0">
      <p:cViewPr varScale="1">
        <p:scale>
          <a:sx n="114" d="100"/>
          <a:sy n="114" d="100"/>
        </p:scale>
        <p:origin x="994" y="86"/>
      </p:cViewPr>
      <p:guideLst>
        <p:guide orient="horz" pos="162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高翔" userId="1a7361d22c554503" providerId="LiveId" clId="{F9131DA9-4CE7-4C1D-8567-91ABCEF92290}"/>
    <pc:docChg chg="modSld">
      <pc:chgData name="高翔" userId="1a7361d22c554503" providerId="LiveId" clId="{F9131DA9-4CE7-4C1D-8567-91ABCEF92290}" dt="2017-12-02T17:12:13.099" v="0"/>
      <pc:docMkLst>
        <pc:docMk/>
      </pc:docMkLst>
      <pc:sldChg chg="addSp">
        <pc:chgData name="高翔" userId="1a7361d22c554503" providerId="LiveId" clId="{F9131DA9-4CE7-4C1D-8567-91ABCEF92290}" dt="2017-12-02T17:12:13.099" v="0"/>
        <pc:sldMkLst>
          <pc:docMk/>
          <pc:sldMk cId="0" sldId="33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0" sldId="330"/>
            <ac:inkMk id="3" creationId="{08EA1CD1-D766-4705-8DAB-221141368E57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311630456" sldId="33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311630456" sldId="332"/>
            <ac:inkMk id="3" creationId="{BF929BF1-EC54-404D-B80E-4375BD60EAD7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511390209" sldId="35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511390209" sldId="356"/>
            <ac:inkMk id="3" creationId="{0E0B1AD3-49BF-4FA3-A5E2-8E50C130954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32959365" sldId="357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32959365" sldId="357"/>
            <ac:inkMk id="3" creationId="{B47BF710-0EE7-4782-BF40-13B127E98CBC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87380533" sldId="35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87380533" sldId="358"/>
            <ac:inkMk id="3" creationId="{3A3A4EF6-532D-46FC-AEF7-1C450F13BCA6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61271275" sldId="36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61271275" sldId="360"/>
            <ac:inkMk id="4" creationId="{B6E57B69-9B91-421C-82E1-A9F51FBF7F64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971230739" sldId="361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971230739" sldId="361"/>
            <ac:inkMk id="3" creationId="{1CE85EE5-E824-46D2-B75A-1FB86BDC2F4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427923575" sldId="36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427923575" sldId="362"/>
            <ac:inkMk id="3" creationId="{16491B24-B191-4E1E-AD05-57EE4A6C679E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60156541" sldId="363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60156541" sldId="363"/>
            <ac:inkMk id="5" creationId="{39489BCA-3B34-4703-BBC2-86D8DE945D3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968179389" sldId="364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968179389" sldId="364"/>
            <ac:inkMk id="3" creationId="{B293F023-BC9C-45F7-8042-456257C6846D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619044067" sldId="36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619044067" sldId="366"/>
            <ac:inkMk id="3" creationId="{8F32EF13-3FE0-4068-A93C-11540359FF18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46139741" sldId="367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46139741" sldId="367"/>
            <ac:inkMk id="4" creationId="{0D1B10D3-1460-4DEB-B4E1-CAB161D2464F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25974558" sldId="36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25974558" sldId="368"/>
            <ac:inkMk id="4" creationId="{07D5216A-BEA7-4ADA-94D9-3C1AC1BC956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95717848" sldId="369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95717848" sldId="369"/>
            <ac:inkMk id="3" creationId="{BC10B758-ED3F-4706-A8D2-71ED950ECB4C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05332226" sldId="37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05332226" sldId="370"/>
            <ac:inkMk id="3" creationId="{3120E238-C71C-4839-B6A2-F27D04D142F1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698925422" sldId="37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698925422" sldId="372"/>
            <ac:inkMk id="6" creationId="{0497522D-9744-42DA-90A6-1293F36F7023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98387149" sldId="373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98387149" sldId="373"/>
            <ac:inkMk id="3" creationId="{903A6B24-0600-4565-84CE-99C686DBA3A6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48047073" sldId="374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48047073" sldId="374"/>
            <ac:inkMk id="16" creationId="{FEEC5DDC-80D8-4CF6-A1BC-0218D1D7E765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18816262" sldId="375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18816262" sldId="375"/>
            <ac:inkMk id="3" creationId="{954978DE-B1AB-4CF2-AD20-AEA4D68F771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49733565" sldId="37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49733565" sldId="376"/>
            <ac:inkMk id="3" creationId="{40A2BF5F-75E1-48E6-9755-0E2C54AA453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33529098" sldId="37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33529098" sldId="378"/>
            <ac:inkMk id="3" creationId="{3FCF5DB2-4085-464B-BF35-BF6902D5FACE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jpg>
</file>

<file path=ppt/media/image30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90.png>
</file>

<file path=ppt/media/image5.png>
</file>

<file path=ppt/media/image500.png>
</file>

<file path=ppt/media/image510.png>
</file>

<file path=ppt/media/image52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99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22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2018/3/3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gao.xiang.thu@gmail.com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png"/><Relationship Id="rId3" Type="http://schemas.openxmlformats.org/officeDocument/2006/relationships/image" Target="../media/image140.png"/><Relationship Id="rId7" Type="http://schemas.openxmlformats.org/officeDocument/2006/relationships/image" Target="../media/image17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image" Target="../media/image4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90.png"/><Relationship Id="rId7" Type="http://schemas.openxmlformats.org/officeDocument/2006/relationships/image" Target="../media/image4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0.png"/><Relationship Id="rId5" Type="http://schemas.openxmlformats.org/officeDocument/2006/relationships/image" Target="../media/image510.png"/><Relationship Id="rId4" Type="http://schemas.openxmlformats.org/officeDocument/2006/relationships/image" Target="../media/image50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E:\owncloud\刘达\2017年\深蓝学院\PPT模板\ppt1封面a.pngppt1封面a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-18384"/>
            <a:ext cx="9162415" cy="5144400"/>
          </a:xfrm>
          <a:prstGeom prst="rect">
            <a:avLst/>
          </a:prstGeom>
        </p:spPr>
      </p:pic>
      <p:pic>
        <p:nvPicPr>
          <p:cNvPr id="9" name="图片 8" descr="E:\owncloud\刘达\2017年\深蓝学院\logo\导出图\深蓝学院-标准色.png深蓝学院-标准色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510065" y="397880"/>
            <a:ext cx="2298379" cy="70548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61020" y="1501245"/>
            <a:ext cx="5448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视觉</a:t>
            </a:r>
            <a:r>
              <a:rPr lang="en-US" altLang="zh-CN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SLAM</a:t>
            </a:r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：从理论到实践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第二次课 三维空间刚体运动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13105" y="3174365"/>
            <a:ext cx="793750" cy="793750"/>
          </a:xfrm>
          <a:prstGeom prst="ellipse">
            <a:avLst/>
          </a:prstGeom>
          <a:noFill/>
          <a:ln w="34925">
            <a:solidFill>
              <a:srgbClr val="005B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690968" y="3422177"/>
            <a:ext cx="1376082" cy="294005"/>
          </a:xfrm>
          <a:prstGeom prst="rect">
            <a:avLst/>
          </a:prstGeom>
          <a:solidFill>
            <a:schemeClr val="bg1"/>
          </a:solidFill>
          <a:ln w="12700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350045" y="3408405"/>
            <a:ext cx="717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高翔</a:t>
            </a:r>
          </a:p>
        </p:txBody>
      </p:sp>
      <p:sp>
        <p:nvSpPr>
          <p:cNvPr id="33" name="矩形 32"/>
          <p:cNvSpPr/>
          <p:nvPr/>
        </p:nvSpPr>
        <p:spPr>
          <a:xfrm>
            <a:off x="1697999" y="3422177"/>
            <a:ext cx="665761" cy="294005"/>
          </a:xfrm>
          <a:prstGeom prst="rect">
            <a:avLst/>
          </a:prstGeom>
          <a:solidFill>
            <a:srgbClr val="46464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669890" y="3408405"/>
            <a:ext cx="771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主讲人</a:t>
            </a:r>
            <a:endParaRPr lang="zh-CN" altLang="en-US" sz="1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91" y="3200204"/>
            <a:ext cx="724177" cy="724177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1587620" y="3819212"/>
            <a:ext cx="26821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/>
              <a:t>清华大学 自动控制与工程 博士</a:t>
            </a:r>
            <a:endParaRPr kumimoji="1" lang="en-US" altLang="zh-CN" sz="1200" dirty="0"/>
          </a:p>
          <a:p>
            <a:r>
              <a:rPr kumimoji="1" lang="zh-CN" altLang="en-US" sz="1200" dirty="0"/>
              <a:t>慕尼黑工业大学计算机视觉组 博士后</a:t>
            </a:r>
            <a:endParaRPr kumimoji="1" lang="en-US" altLang="zh-CN" sz="1200" dirty="0"/>
          </a:p>
          <a:p>
            <a:r>
              <a:rPr kumimoji="1" lang="en-US" altLang="zh-CN" sz="1200" dirty="0"/>
              <a:t>Email:</a:t>
            </a:r>
            <a:r>
              <a:rPr kumimoji="1" lang="zh-CN" altLang="en-US" sz="1200" dirty="0"/>
              <a:t> </a:t>
            </a:r>
            <a:r>
              <a:rPr kumimoji="1" lang="en-US" altLang="zh-CN" sz="1200" dirty="0">
                <a:hlinkClick r:id="rId6"/>
              </a:rPr>
              <a:t>gao.xiang.thu@gmail.com</a:t>
            </a:r>
            <a:endParaRPr kumimoji="1" lang="en-US" altLang="zh-CN" sz="1200" dirty="0"/>
          </a:p>
          <a:p>
            <a:endParaRPr kumimoji="1" lang="en-US" altLang="zh-CN" sz="1200" dirty="0"/>
          </a:p>
          <a:p>
            <a:r>
              <a:rPr kumimoji="1" lang="en-US" altLang="zh-CN" sz="1200" dirty="0"/>
              <a:t>201</a:t>
            </a:r>
            <a:r>
              <a:rPr kumimoji="1" lang="en-US" altLang="zh-Hans" sz="1200" dirty="0"/>
              <a:t>8</a:t>
            </a:r>
            <a:r>
              <a:rPr kumimoji="1" lang="zh-CN" altLang="en-US" sz="1200" dirty="0"/>
              <a:t>年</a:t>
            </a:r>
            <a:r>
              <a:rPr kumimoji="1" lang="zh-Hans" altLang="en-US" sz="1200" dirty="0"/>
              <a:t>春</a:t>
            </a:r>
            <a:endParaRPr kumimoji="1" lang="zh-CN" alt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2.</a:t>
            </a:r>
            <a:r>
              <a:rPr lang="zh-CN" altLang="en-US" sz="2800" dirty="0">
                <a:latin typeface="+mj-ea"/>
                <a:ea typeface="+mj-ea"/>
              </a:rPr>
              <a:t> 旋转矩阵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考虑一次旋转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坐标系                    发生了旋转，变成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向量     不动，那么它的坐标如何变化？ </a:t>
            </a:r>
            <a:endParaRPr lang="en-US" altLang="zh-CN" sz="1700" dirty="0">
              <a:latin typeface="+mj-ea"/>
              <a:ea typeface="+mj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309" y="1748662"/>
            <a:ext cx="1121076" cy="38436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341" y="1728939"/>
            <a:ext cx="1123744" cy="42381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3965" y="2104088"/>
            <a:ext cx="274344" cy="32006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855277"/>
            <a:ext cx="4298391" cy="185710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3734" y="2955160"/>
            <a:ext cx="4500266" cy="1385932"/>
          </a:xfrm>
          <a:prstGeom prst="rect">
            <a:avLst/>
          </a:prstGeom>
        </p:spPr>
      </p:pic>
      <p:sp>
        <p:nvSpPr>
          <p:cNvPr id="3" name="右箭头 2"/>
          <p:cNvSpPr/>
          <p:nvPr/>
        </p:nvSpPr>
        <p:spPr>
          <a:xfrm>
            <a:off x="4205096" y="3695904"/>
            <a:ext cx="412460" cy="17584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271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2.</a:t>
            </a:r>
            <a:r>
              <a:rPr lang="zh-CN" altLang="en-US" sz="2800" dirty="0">
                <a:latin typeface="+mj-ea"/>
                <a:ea typeface="+mj-ea"/>
              </a:rPr>
              <a:t> 旋转矩阵</a:t>
            </a:r>
            <a:endParaRPr lang="en-US" altLang="zh-CN" sz="28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"/>
              <p:cNvSpPr txBox="1">
                <a:spLocks noChangeArrowheads="1"/>
              </p:cNvSpPr>
              <p:nvPr/>
            </p:nvSpPr>
            <p:spPr>
              <a:xfrm>
                <a:off x="202422" y="1357677"/>
                <a:ext cx="8229600" cy="37858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171450" indent="-170815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6585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9485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2385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5285" indent="-170815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14:m>
                  <m:oMath xmlns:m="http://schemas.openxmlformats.org/officeDocument/2006/math">
                    <m:r>
                      <a:rPr lang="zh-CN" altLang="en-US" sz="200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sz="2000" dirty="0">
                    <a:latin typeface="+mj-ea"/>
                    <a:ea typeface="+mj-ea"/>
                  </a:rPr>
                  <a:t> 称为旋转矩阵</a:t>
                </a:r>
                <a:endParaRPr lang="en-US" altLang="zh-CN" sz="2000" dirty="0">
                  <a:latin typeface="+mj-ea"/>
                  <a:ea typeface="+mj-ea"/>
                </a:endParaRP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r>
                  <a:rPr lang="zh-CN" altLang="en-US" sz="2000" dirty="0">
                    <a:latin typeface="+mj-ea"/>
                    <a:ea typeface="+mj-ea"/>
                  </a:rPr>
                  <a:t>可以验证：</a:t>
                </a:r>
                <a:endParaRPr lang="en-US" altLang="zh-CN" sz="2000" dirty="0">
                  <a:latin typeface="+mj-ea"/>
                  <a:ea typeface="+mj-ea"/>
                </a:endParaRPr>
              </a:p>
              <a:p>
                <a:pPr marL="857250" lvl="1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r>
                  <a:rPr lang="en-US" altLang="zh-CN" sz="1600" dirty="0">
                    <a:latin typeface="+mj-ea"/>
                    <a:ea typeface="+mj-ea"/>
                  </a:rPr>
                  <a:t>R</a:t>
                </a:r>
                <a:r>
                  <a:rPr lang="zh-CN" altLang="en-US" sz="1600" dirty="0">
                    <a:latin typeface="+mj-ea"/>
                    <a:ea typeface="+mj-ea"/>
                  </a:rPr>
                  <a:t>是一个正交矩阵；</a:t>
                </a:r>
              </a:p>
              <a:p>
                <a:pPr marL="857250" lvl="1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r>
                  <a:rPr lang="en-US" altLang="zh-CN" sz="1600" dirty="0">
                    <a:latin typeface="+mj-ea"/>
                    <a:ea typeface="+mj-ea"/>
                  </a:rPr>
                  <a:t>R</a:t>
                </a:r>
                <a:r>
                  <a:rPr lang="zh-CN" altLang="en-US" sz="1600" dirty="0">
                    <a:latin typeface="+mj-ea"/>
                    <a:ea typeface="+mj-ea"/>
                  </a:rPr>
                  <a:t>的行列式为</a:t>
                </a:r>
                <a:r>
                  <a:rPr lang="en-US" altLang="zh-CN" sz="1600" dirty="0">
                    <a:latin typeface="+mj-ea"/>
                    <a:ea typeface="+mj-ea"/>
                  </a:rPr>
                  <a:t>+1</a:t>
                </a:r>
                <a:r>
                  <a:rPr lang="zh-CN" altLang="en-US" sz="1600" dirty="0">
                    <a:latin typeface="+mj-ea"/>
                    <a:ea typeface="+mj-ea"/>
                  </a:rPr>
                  <a:t>。</a:t>
                </a: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r>
                  <a:rPr lang="zh-CN" altLang="en-US" sz="1800" dirty="0">
                    <a:latin typeface="+mj-ea"/>
                    <a:ea typeface="+mj-ea"/>
                  </a:rPr>
                  <a:t>满足这两个性质的矩阵称为</a:t>
                </a:r>
                <a:r>
                  <a:rPr lang="zh-CN" altLang="en-US" sz="18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旋转矩阵</a:t>
                </a:r>
                <a:endParaRPr lang="en-US" altLang="zh-CN" sz="18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endParaRPr lang="en-US" altLang="zh-CN" sz="18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endParaRPr lang="en-US" altLang="zh-CN" sz="18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endParaRPr lang="en-US" altLang="zh-CN" sz="18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r>
                  <a:rPr lang="en-US" altLang="zh-CN" sz="1800" dirty="0"/>
                  <a:t>Special Orthogonal Group </a:t>
                </a:r>
                <a:r>
                  <a:rPr lang="zh-CN" altLang="en-US" sz="1800" dirty="0"/>
                  <a:t>特殊正交</a:t>
                </a:r>
                <a:r>
                  <a:rPr lang="zh-CN" altLang="en-US" sz="1800" dirty="0">
                    <a:solidFill>
                      <a:schemeClr val="accent1"/>
                    </a:solidFill>
                  </a:rPr>
                  <a:t>群</a:t>
                </a:r>
                <a:r>
                  <a:rPr lang="en-US" altLang="zh-CN" sz="1800" dirty="0"/>
                  <a:t> </a:t>
                </a:r>
                <a:endParaRPr lang="zh-CN" altLang="en-US" sz="1800" dirty="0"/>
              </a:p>
              <a:p>
                <a:pPr marL="514350" indent="-514350" defTabSz="914400">
                  <a:lnSpc>
                    <a:spcPct val="125000"/>
                  </a:lnSpc>
                  <a:spcBef>
                    <a:spcPts val="0"/>
                  </a:spcBef>
                  <a:buClr>
                    <a:srgbClr val="6F1B1B"/>
                  </a:buClr>
                </a:pPr>
                <a:endParaRPr lang="en-US" altLang="zh-CN" sz="18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</mc:Choice>
        <mc:Fallback xmlns="">
          <p:sp>
            <p:nvSpPr>
              <p:cNvPr id="36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422" y="1357677"/>
                <a:ext cx="8229600" cy="3785823"/>
              </a:xfrm>
              <a:prstGeom prst="rect">
                <a:avLst/>
              </a:prstGeom>
              <a:blipFill rotWithShape="0">
                <a:blip r:embed="rId3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6922" y="1188260"/>
            <a:ext cx="4500266" cy="138593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469" y="3250588"/>
            <a:ext cx="4069433" cy="62489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53565" y="2691599"/>
            <a:ext cx="32111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于是，</a:t>
            </a:r>
            <a:r>
              <a:rPr kumimoji="1" lang="en-US" altLang="zh-CN" dirty="0"/>
              <a:t>1</a:t>
            </a:r>
            <a:r>
              <a:rPr kumimoji="1" lang="zh-CN" altLang="en-US" dirty="0"/>
              <a:t>到</a:t>
            </a:r>
            <a:r>
              <a:rPr kumimoji="1" lang="en-US" altLang="zh-CN" dirty="0"/>
              <a:t>2</a:t>
            </a:r>
            <a:r>
              <a:rPr kumimoji="1" lang="zh-CN" altLang="en-US" dirty="0"/>
              <a:t>的旋转可表达为：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反之：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矩阵关系：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6030619" y="3107645"/>
                <a:ext cx="13528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0619" y="3107645"/>
                <a:ext cx="1352871" cy="369332"/>
              </a:xfrm>
              <a:prstGeom prst="rect">
                <a:avLst/>
              </a:prstGeom>
              <a:blipFill rotWithShape="0"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6019376" y="3506150"/>
                <a:ext cx="135819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376" y="3506150"/>
                <a:ext cx="1358192" cy="369332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6380506" y="4044899"/>
                <a:ext cx="1920398" cy="373179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0506" y="4044899"/>
                <a:ext cx="1920398" cy="373179"/>
              </a:xfrm>
              <a:prstGeom prst="rect">
                <a:avLst/>
              </a:prstGeom>
              <a:blipFill rotWithShape="0">
                <a:blip r:embed="rId8"/>
                <a:stretch>
                  <a:fillRect b="-15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1230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2.</a:t>
            </a:r>
            <a:r>
              <a:rPr lang="zh-CN" altLang="en-US" sz="2800" dirty="0">
                <a:latin typeface="+mj-ea"/>
                <a:ea typeface="+mj-ea"/>
              </a:rPr>
              <a:t> 旋转矩阵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旋转加平移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两个坐标系间的运动可用</a:t>
            </a:r>
            <a:r>
              <a:rPr lang="en-US" altLang="zh-CN" sz="2000" dirty="0" err="1">
                <a:latin typeface="+mj-ea"/>
                <a:ea typeface="+mj-ea"/>
              </a:rPr>
              <a:t>R,t</a:t>
            </a:r>
            <a:r>
              <a:rPr lang="zh-CN" altLang="en-US" sz="2000" dirty="0">
                <a:latin typeface="+mj-ea"/>
                <a:ea typeface="+mj-ea"/>
              </a:rPr>
              <a:t>完全描述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欧拉定理（</a:t>
            </a:r>
            <a:r>
              <a:rPr lang="en-US" altLang="zh-CN" sz="2000" dirty="0">
                <a:ea typeface="+mj-ea"/>
              </a:rPr>
              <a:t>Euler’s</a:t>
            </a:r>
            <a:r>
              <a:rPr lang="zh-CN" altLang="en-US" sz="2000" dirty="0">
                <a:ea typeface="+mj-ea"/>
              </a:rPr>
              <a:t> </a:t>
            </a:r>
            <a:r>
              <a:rPr lang="en-US" altLang="zh-CN" sz="2000" dirty="0">
                <a:ea typeface="+mj-ea"/>
              </a:rPr>
              <a:t>rotation</a:t>
            </a:r>
            <a:r>
              <a:rPr lang="zh-CN" altLang="en-US" sz="2000" dirty="0">
                <a:ea typeface="+mj-ea"/>
              </a:rPr>
              <a:t> </a:t>
            </a:r>
            <a:r>
              <a:rPr lang="en-US" altLang="zh-CN" sz="2000" dirty="0">
                <a:ea typeface="+mj-ea"/>
              </a:rPr>
              <a:t>theorem</a:t>
            </a:r>
            <a:r>
              <a:rPr lang="zh-CN" altLang="en-US" sz="2000" dirty="0">
                <a:latin typeface="+mj-ea"/>
                <a:ea typeface="+mj-ea"/>
              </a:rPr>
              <a:t>）：刚体在三维空间里的一般运动，可分解为刚体上方某一点的平移，以及绕经过此点的旋转轴的转动。</a:t>
            </a:r>
            <a:endParaRPr lang="en-US" altLang="zh-CN" sz="1700" dirty="0">
              <a:latin typeface="+mj-ea"/>
              <a:ea typeface="+mj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374" y="1320354"/>
            <a:ext cx="3497656" cy="177528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206" y="1771033"/>
            <a:ext cx="1844200" cy="67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3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2.</a:t>
            </a:r>
            <a:r>
              <a:rPr lang="zh-CN" altLang="en-US" sz="2800" dirty="0">
                <a:latin typeface="+mj-ea"/>
                <a:ea typeface="+mj-ea"/>
              </a:rPr>
              <a:t> 旋转矩阵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齐次坐标与变换矩阵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旋转加平移在表达复合情况下有不便之处：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齐次形式（</a:t>
            </a:r>
            <a:r>
              <a:rPr lang="en-US" altLang="zh-CN" sz="2000" dirty="0">
                <a:ea typeface="+mj-ea"/>
              </a:rPr>
              <a:t>Homogeneous</a:t>
            </a:r>
            <a:r>
              <a:rPr lang="zh-CN" altLang="en-US" sz="2000" dirty="0">
                <a:latin typeface="+mj-ea"/>
                <a:ea typeface="+mj-ea"/>
              </a:rPr>
              <a:t>）：</a:t>
            </a:r>
            <a:endParaRPr lang="en-US" altLang="zh-CN" sz="2000" dirty="0">
              <a:latin typeface="+mj-ea"/>
              <a:ea typeface="+mj-ea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313" y="1151214"/>
            <a:ext cx="1844200" cy="67823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821" y="2292986"/>
            <a:ext cx="2979295" cy="53079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9158" y="2277785"/>
            <a:ext cx="2858445" cy="545995"/>
          </a:xfrm>
          <a:prstGeom prst="rect">
            <a:avLst/>
          </a:prstGeom>
        </p:spPr>
      </p:pic>
      <p:sp>
        <p:nvSpPr>
          <p:cNvPr id="3" name="右箭头 2"/>
          <p:cNvSpPr/>
          <p:nvPr/>
        </p:nvSpPr>
        <p:spPr>
          <a:xfrm>
            <a:off x="4132160" y="2445356"/>
            <a:ext cx="1006998" cy="15607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560" y="3489897"/>
            <a:ext cx="4555598" cy="1197849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8054" y="3672441"/>
            <a:ext cx="3716261" cy="62239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33641" y="31946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1"/>
                </a:solidFill>
              </a:rPr>
              <a:t>变换矩阵</a:t>
            </a:r>
          </a:p>
        </p:txBody>
      </p:sp>
    </p:spTree>
    <p:extLst>
      <p:ext uri="{BB962C8B-B14F-4D97-AF65-F5344CB8AC3E}">
        <p14:creationId xmlns:p14="http://schemas.microsoft.com/office/powerpoint/2010/main" val="360156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2.</a:t>
            </a:r>
            <a:r>
              <a:rPr lang="zh-CN" altLang="en-US" sz="2800" dirty="0">
                <a:latin typeface="+mj-ea"/>
                <a:ea typeface="+mj-ea"/>
              </a:rPr>
              <a:t> 旋转矩阵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齐次坐标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变换矩阵的集合称为特殊欧氏群 </a:t>
            </a:r>
            <a:r>
              <a:rPr lang="en-US" altLang="zh-CN" sz="2000" dirty="0">
                <a:latin typeface="+mj-ea"/>
                <a:ea typeface="+mj-ea"/>
              </a:rPr>
              <a:t>SE(3)</a:t>
            </a:r>
            <a:r>
              <a:rPr lang="zh-CN" altLang="en-US" sz="2000" dirty="0">
                <a:latin typeface="+mj-ea"/>
                <a:ea typeface="+mj-ea"/>
              </a:rPr>
              <a:t> （</a:t>
            </a:r>
            <a:r>
              <a:rPr lang="en-US" altLang="zh-CN" sz="2000" dirty="0">
                <a:latin typeface="+mj-ea"/>
                <a:ea typeface="+mj-ea"/>
              </a:rPr>
              <a:t>Special</a:t>
            </a:r>
            <a:r>
              <a:rPr lang="zh-CN" altLang="en-US" sz="2000" dirty="0">
                <a:latin typeface="+mj-ea"/>
                <a:ea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Euclidean</a:t>
            </a:r>
            <a:r>
              <a:rPr lang="zh-CN" altLang="en-US" sz="2000" dirty="0">
                <a:latin typeface="+mj-ea"/>
                <a:ea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Group</a:t>
            </a:r>
            <a:r>
              <a:rPr lang="zh-CN" altLang="en-US" sz="2000" dirty="0">
                <a:latin typeface="+mj-ea"/>
                <a:ea typeface="+mj-ea"/>
              </a:rPr>
              <a:t>）</a:t>
            </a:r>
            <a:endParaRPr lang="en-US" altLang="zh-CN" sz="2000" dirty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70" y="1994866"/>
            <a:ext cx="971631" cy="76552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90949" y="2192960"/>
            <a:ext cx="3698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乘任意非零常数时仍</a:t>
            </a:r>
            <a:r>
              <a:rPr kumimoji="1" lang="zh-CN" altLang="en-US"/>
              <a:t>表达同一坐标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180" y="1785473"/>
            <a:ext cx="2646225" cy="103773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9397" y="4022363"/>
            <a:ext cx="2598645" cy="97544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122" y="3626089"/>
            <a:ext cx="5067739" cy="88399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914663" y="35904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逆形式：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72557" y="4664816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下一讲将深入介绍</a:t>
            </a:r>
            <a:r>
              <a:rPr kumimoji="1" lang="en-US" altLang="zh-CN" dirty="0"/>
              <a:t>SO(3)</a:t>
            </a:r>
            <a:r>
              <a:rPr kumimoji="1" lang="zh-CN" altLang="en-US" dirty="0"/>
              <a:t>和</a:t>
            </a:r>
            <a:r>
              <a:rPr kumimoji="1" lang="en-US" altLang="zh-CN" dirty="0"/>
              <a:t>SE(3)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8179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3.</a:t>
            </a:r>
            <a:r>
              <a:rPr kumimoji="1" lang="zh-CN" altLang="en-US" dirty="0">
                <a:latin typeface="+mj-ea"/>
              </a:rPr>
              <a:t> 旋转向量和欧拉角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870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834" y="1919253"/>
            <a:ext cx="2279910" cy="2662669"/>
          </a:xfrm>
          <a:prstGeom prst="rect">
            <a:avLst/>
          </a:prstGeom>
        </p:spPr>
      </p:pic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3.</a:t>
            </a:r>
            <a:r>
              <a:rPr lang="zh-CN" altLang="en-US" sz="2800" dirty="0">
                <a:latin typeface="+mj-ea"/>
                <a:ea typeface="+mj-ea"/>
              </a:rPr>
              <a:t> 旋转</a:t>
            </a:r>
            <a:r>
              <a:rPr lang="zh-CN" altLang="en-US" sz="2800" dirty="0">
                <a:latin typeface="+mj-ea"/>
              </a:rPr>
              <a:t>向量与欧拉角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除了旋转矩阵</a:t>
            </a:r>
            <a:r>
              <a:rPr lang="en-US" altLang="zh-CN" sz="2000" dirty="0">
                <a:latin typeface="+mj-ea"/>
                <a:ea typeface="+mj-ea"/>
              </a:rPr>
              <a:t>/</a:t>
            </a:r>
            <a:r>
              <a:rPr lang="zh-CN" altLang="en-US" sz="2000" dirty="0">
                <a:latin typeface="+mj-ea"/>
                <a:ea typeface="+mj-ea"/>
              </a:rPr>
              <a:t>变换矩阵之外，还存在其他的表示方式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旋转矩阵 </a:t>
            </a:r>
            <a:r>
              <a:rPr lang="en-US" altLang="zh-CN" sz="2000" dirty="0">
                <a:latin typeface="+mj-ea"/>
                <a:ea typeface="+mj-ea"/>
              </a:rPr>
              <a:t>R</a:t>
            </a:r>
            <a:r>
              <a:rPr lang="zh-CN" altLang="en-US" sz="2000" dirty="0">
                <a:latin typeface="+mj-ea"/>
                <a:ea typeface="+mj-ea"/>
              </a:rPr>
              <a:t> 有九个元素，但仅有三个自由度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能否以更少的元素表达旋转？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旋转向量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方向为旋转轴，长度为转过的角度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称为角轴</a:t>
            </a:r>
            <a:r>
              <a:rPr lang="en-US" altLang="zh-CN" sz="1600" dirty="0">
                <a:latin typeface="+mj-ea"/>
                <a:ea typeface="+mj-ea"/>
              </a:rPr>
              <a:t>/</a:t>
            </a:r>
            <a:r>
              <a:rPr lang="zh-CN" altLang="en-US" sz="1600" dirty="0">
                <a:latin typeface="+mj-ea"/>
                <a:ea typeface="+mj-ea"/>
              </a:rPr>
              <a:t>轴角（</a:t>
            </a:r>
            <a:r>
              <a:rPr lang="en-US" altLang="zh-CN" sz="1600" dirty="0">
                <a:latin typeface="+mj-ea"/>
                <a:ea typeface="+mj-ea"/>
              </a:rPr>
              <a:t>Angle</a:t>
            </a:r>
            <a:r>
              <a:rPr lang="zh-CN" altLang="en-US" sz="1600" dirty="0">
                <a:latin typeface="+mj-ea"/>
                <a:ea typeface="+mj-ea"/>
              </a:rPr>
              <a:t> </a:t>
            </a:r>
            <a:r>
              <a:rPr lang="en-US" altLang="zh-CN" sz="1600" dirty="0">
                <a:latin typeface="+mj-ea"/>
                <a:ea typeface="+mj-ea"/>
              </a:rPr>
              <a:t>Axis</a:t>
            </a:r>
            <a:r>
              <a:rPr lang="zh-CN" altLang="en-US" sz="1600" dirty="0">
                <a:latin typeface="+mj-ea"/>
                <a:ea typeface="+mj-ea"/>
              </a:rPr>
              <a:t>）或旋转向量（</a:t>
            </a:r>
            <a:r>
              <a:rPr lang="en-US" altLang="zh-CN" sz="1600" dirty="0">
                <a:latin typeface="+mj-ea"/>
                <a:ea typeface="+mj-ea"/>
              </a:rPr>
              <a:t>Rotation</a:t>
            </a:r>
            <a:r>
              <a:rPr lang="zh-CN" altLang="en-US" sz="1600" dirty="0">
                <a:latin typeface="+mj-ea"/>
                <a:ea typeface="+mj-ea"/>
              </a:rPr>
              <a:t> </a:t>
            </a:r>
            <a:r>
              <a:rPr lang="en-US" altLang="zh-CN" sz="1600" dirty="0">
                <a:latin typeface="+mj-ea"/>
                <a:ea typeface="+mj-ea"/>
              </a:rPr>
              <a:t>Vector</a:t>
            </a:r>
            <a:r>
              <a:rPr lang="zh-CN" altLang="en-US" sz="1600" dirty="0">
                <a:latin typeface="+mj-ea"/>
                <a:ea typeface="+mj-ea"/>
              </a:rPr>
              <a:t>）</a:t>
            </a:r>
            <a:endParaRPr lang="en-US" altLang="zh-CN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9044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3.</a:t>
            </a:r>
            <a:r>
              <a:rPr lang="zh-CN" altLang="en-US" sz="2800" dirty="0">
                <a:latin typeface="+mj-ea"/>
                <a:ea typeface="+mj-ea"/>
              </a:rPr>
              <a:t> 旋转</a:t>
            </a:r>
            <a:r>
              <a:rPr lang="zh-CN" altLang="en-US" sz="2800" dirty="0">
                <a:latin typeface="+mj-ea"/>
              </a:rPr>
              <a:t>向量与欧拉角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旋转向量与矩阵的不同：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400" dirty="0">
                <a:latin typeface="+mj-ea"/>
                <a:ea typeface="+mj-ea"/>
              </a:rPr>
              <a:t>仅有三个量</a:t>
            </a:r>
            <a:endParaRPr lang="en-US" altLang="zh-CN" sz="14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400" dirty="0">
                <a:latin typeface="+mj-ea"/>
                <a:ea typeface="+mj-ea"/>
              </a:rPr>
              <a:t>无约束</a:t>
            </a:r>
            <a:endParaRPr lang="en-US" altLang="zh-CN" sz="14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400" dirty="0">
                <a:latin typeface="+mj-ea"/>
                <a:ea typeface="+mj-ea"/>
              </a:rPr>
              <a:t>更直观</a:t>
            </a:r>
            <a:endParaRPr lang="en-US" altLang="zh-CN" sz="14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800" dirty="0">
                <a:latin typeface="+mj-ea"/>
                <a:ea typeface="+mj-ea"/>
              </a:rPr>
              <a:t>它们可以是同一个东西的不同表达方式</a:t>
            </a:r>
            <a:endParaRPr lang="en-US" altLang="zh-CN" sz="18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8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800" dirty="0">
                <a:latin typeface="+mj-ea"/>
                <a:ea typeface="+mj-ea"/>
              </a:rPr>
              <a:t>罗德里格斯公式（</a:t>
            </a:r>
            <a:r>
              <a:rPr lang="en-US" altLang="zh-CN" sz="1800" dirty="0">
                <a:latin typeface="+mj-ea"/>
                <a:ea typeface="+mj-ea"/>
              </a:rPr>
              <a:t>Rodrigues’s</a:t>
            </a:r>
            <a:r>
              <a:rPr lang="zh-CN" altLang="en-US" sz="1800" dirty="0">
                <a:latin typeface="+mj-ea"/>
                <a:ea typeface="+mj-ea"/>
              </a:rPr>
              <a:t> </a:t>
            </a:r>
            <a:r>
              <a:rPr lang="en-US" altLang="zh-CN" sz="1800" dirty="0">
                <a:latin typeface="+mj-ea"/>
                <a:ea typeface="+mj-ea"/>
              </a:rPr>
              <a:t>Formula</a:t>
            </a:r>
            <a:r>
              <a:rPr lang="zh-CN" altLang="en-US" sz="1800" dirty="0">
                <a:latin typeface="+mj-ea"/>
                <a:ea typeface="+mj-ea"/>
              </a:rPr>
              <a:t>）：</a:t>
            </a:r>
            <a:endParaRPr lang="en-US" altLang="zh-CN" sz="18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800" dirty="0">
                <a:latin typeface="+mj-ea"/>
                <a:ea typeface="+mj-ea"/>
              </a:rPr>
              <a:t>旋转矩阵转向量：</a:t>
            </a:r>
            <a:endParaRPr lang="en-US" altLang="zh-CN" sz="1800" dirty="0">
              <a:latin typeface="+mj-ea"/>
              <a:ea typeface="+mj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394" y="3215863"/>
            <a:ext cx="3764606" cy="47248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67134" y="4016414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角度：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轴：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274" y="3895083"/>
            <a:ext cx="2293819" cy="67823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274" y="4497431"/>
            <a:ext cx="1165961" cy="5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39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252" y="3229337"/>
            <a:ext cx="6745748" cy="1937313"/>
          </a:xfrm>
          <a:prstGeom prst="rect">
            <a:avLst/>
          </a:prstGeom>
        </p:spPr>
      </p:pic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3.</a:t>
            </a:r>
            <a:r>
              <a:rPr lang="zh-CN" altLang="en-US" sz="2800" dirty="0">
                <a:latin typeface="+mj-ea"/>
                <a:ea typeface="+mj-ea"/>
              </a:rPr>
              <a:t> 旋转</a:t>
            </a:r>
            <a:r>
              <a:rPr lang="zh-CN" altLang="en-US" sz="2800" dirty="0">
                <a:latin typeface="+mj-ea"/>
              </a:rPr>
              <a:t>向量与欧拉角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欧拉角（</a:t>
            </a:r>
            <a:r>
              <a:rPr lang="en-US" altLang="zh-CN" sz="2000" dirty="0">
                <a:latin typeface="+mj-ea"/>
                <a:ea typeface="+mj-ea"/>
              </a:rPr>
              <a:t>Euler</a:t>
            </a:r>
            <a:r>
              <a:rPr lang="zh-CN" altLang="en-US" sz="2000" dirty="0">
                <a:latin typeface="+mj-ea"/>
                <a:ea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Angles</a:t>
            </a:r>
            <a:r>
              <a:rPr lang="zh-CN" altLang="en-US" sz="2000" dirty="0">
                <a:latin typeface="+mj-ea"/>
                <a:ea typeface="+mj-ea"/>
              </a:rPr>
              <a:t>）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将旋转分解为三个方向上的转动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例，按</a:t>
            </a:r>
            <a:r>
              <a:rPr lang="en-US" altLang="zh-CN" sz="1600" dirty="0">
                <a:latin typeface="+mj-ea"/>
                <a:ea typeface="+mj-ea"/>
              </a:rPr>
              <a:t>Z-Y-X</a:t>
            </a:r>
            <a:r>
              <a:rPr lang="zh-CN" altLang="en-US" sz="1600" dirty="0">
                <a:latin typeface="+mj-ea"/>
                <a:ea typeface="+mj-ea"/>
              </a:rPr>
              <a:t>顺序转动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轴可以是定轴或动轴，顺序亦可不同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常见的有：</a:t>
            </a:r>
            <a:r>
              <a:rPr lang="en-US" altLang="zh-CN" sz="1600" dirty="0">
                <a:latin typeface="+mj-ea"/>
                <a:ea typeface="+mj-ea"/>
              </a:rPr>
              <a:t>yaw-pitch-roll</a:t>
            </a:r>
            <a:r>
              <a:rPr lang="zh-CN" altLang="en-US" sz="1600" dirty="0">
                <a:latin typeface="+mj-ea"/>
                <a:ea typeface="+mj-ea"/>
              </a:rPr>
              <a:t>，东北天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不同领域的习惯有所不同</a:t>
            </a:r>
            <a:endParaRPr lang="en-US" altLang="zh-CN" sz="1600" dirty="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771596" y="2388814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1600" dirty="0"/>
              <a:t>绕物体的</a:t>
            </a:r>
            <a:r>
              <a:rPr lang="en-US" altLang="zh-CN" sz="1600" dirty="0"/>
              <a:t>Z</a:t>
            </a:r>
            <a:r>
              <a:rPr lang="zh-CN" altLang="en-US" sz="1600" dirty="0"/>
              <a:t>轴旋转，得到偏航角</a:t>
            </a:r>
            <a:r>
              <a:rPr lang="en-US" altLang="zh-CN" sz="1600" dirty="0"/>
              <a:t>yaw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/>
              <a:t>绕旋转之后的</a:t>
            </a:r>
            <a:r>
              <a:rPr lang="en-US" altLang="zh-CN" sz="1600" dirty="0"/>
              <a:t>Y</a:t>
            </a:r>
            <a:r>
              <a:rPr lang="zh-CN" altLang="en-US" sz="1600" dirty="0"/>
              <a:t>轴旋转，得到俯仰角</a:t>
            </a:r>
            <a:r>
              <a:rPr lang="en-US" altLang="zh-CN" sz="1600" dirty="0"/>
              <a:t>pitch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/>
              <a:t>绕旋转之后的</a:t>
            </a:r>
            <a:r>
              <a:rPr lang="en-US" altLang="zh-CN" sz="1600" dirty="0"/>
              <a:t>X</a:t>
            </a:r>
            <a:r>
              <a:rPr lang="zh-CN" altLang="en-US" sz="1600" dirty="0"/>
              <a:t>轴旋转，得到滚转角</a:t>
            </a:r>
            <a:r>
              <a:rPr lang="en-US" altLang="zh-CN" sz="1600" dirty="0"/>
              <a:t>roll</a:t>
            </a:r>
            <a:r>
              <a:rPr lang="zh-CN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25974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3.</a:t>
            </a:r>
            <a:r>
              <a:rPr lang="zh-CN" altLang="en-US" sz="2800" dirty="0">
                <a:latin typeface="+mj-ea"/>
                <a:ea typeface="+mj-ea"/>
              </a:rPr>
              <a:t> 旋转</a:t>
            </a:r>
            <a:r>
              <a:rPr lang="zh-CN" altLang="en-US" sz="2800" dirty="0">
                <a:latin typeface="+mj-ea"/>
              </a:rPr>
              <a:t>向量与欧拉角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万向锁（</a:t>
            </a:r>
            <a:r>
              <a:rPr lang="en-US" altLang="zh-CN" sz="2000" dirty="0">
                <a:latin typeface="+mj-ea"/>
                <a:ea typeface="+mj-ea"/>
              </a:rPr>
              <a:t>Gimbal</a:t>
            </a:r>
            <a:r>
              <a:rPr lang="zh-CN" altLang="en-US" sz="2000" dirty="0">
                <a:latin typeface="+mj-ea"/>
                <a:ea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Lock</a:t>
            </a:r>
            <a:r>
              <a:rPr lang="zh-CN" altLang="en-US" sz="2000" dirty="0">
                <a:latin typeface="+mj-ea"/>
                <a:ea typeface="+mj-ea"/>
              </a:rPr>
              <a:t>）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欧拉角的奇异性问题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600" dirty="0">
                <a:latin typeface="+mj-ea"/>
                <a:ea typeface="+mj-ea"/>
              </a:rPr>
              <a:t>在特定值时，旋转自由度减</a:t>
            </a:r>
            <a:r>
              <a:rPr lang="en-US" altLang="zh-CN" sz="1600" dirty="0">
                <a:latin typeface="+mj-ea"/>
                <a:ea typeface="+mj-ea"/>
              </a:rPr>
              <a:t>1</a:t>
            </a:r>
            <a:r>
              <a:rPr lang="zh-CN" altLang="en-US" sz="1600" dirty="0">
                <a:latin typeface="+mj-ea"/>
                <a:ea typeface="+mj-ea"/>
              </a:rPr>
              <a:t>；</a:t>
            </a:r>
            <a:endParaRPr lang="en-US" altLang="zh-CN" sz="16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1600" dirty="0">
                <a:latin typeface="+mj-ea"/>
                <a:ea typeface="+mj-ea"/>
              </a:rPr>
              <a:t>Yaw-pitch-roll</a:t>
            </a:r>
            <a:r>
              <a:rPr lang="zh-CN" altLang="en-US" sz="1600" dirty="0">
                <a:latin typeface="+mj-ea"/>
                <a:ea typeface="+mj-ea"/>
              </a:rPr>
              <a:t>顺序下，当</a:t>
            </a:r>
            <a:r>
              <a:rPr lang="en-US" altLang="zh-CN" sz="1600" dirty="0">
                <a:latin typeface="+mj-ea"/>
                <a:ea typeface="+mj-ea"/>
              </a:rPr>
              <a:t>pitch</a:t>
            </a:r>
            <a:r>
              <a:rPr lang="zh-CN" altLang="en-US" sz="1600" dirty="0">
                <a:latin typeface="+mj-ea"/>
                <a:ea typeface="+mj-ea"/>
              </a:rPr>
              <a:t>为</a:t>
            </a:r>
            <a:r>
              <a:rPr lang="en-US" altLang="zh-CN" sz="1600" dirty="0">
                <a:latin typeface="+mj-ea"/>
                <a:ea typeface="+mj-ea"/>
              </a:rPr>
              <a:t>90</a:t>
            </a:r>
            <a:r>
              <a:rPr lang="zh-CN" altLang="en-US" sz="1600" dirty="0">
                <a:latin typeface="+mj-ea"/>
                <a:ea typeface="+mj-ea"/>
              </a:rPr>
              <a:t>度时，存在奇异性</a:t>
            </a:r>
            <a:endParaRPr lang="en-US" altLang="zh-CN" sz="16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2" y="2877756"/>
            <a:ext cx="2096599" cy="209935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446" y="2877756"/>
            <a:ext cx="2212837" cy="209935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35666" y="39701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正常情况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535119" y="39469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奇异情况</a:t>
            </a:r>
          </a:p>
        </p:txBody>
      </p:sp>
    </p:spTree>
    <p:extLst>
      <p:ext uri="{BB962C8B-B14F-4D97-AF65-F5344CB8AC3E}">
        <p14:creationId xmlns:p14="http://schemas.microsoft.com/office/powerpoint/2010/main" val="395717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latin typeface="+mj-ea"/>
                <a:ea typeface="+mj-ea"/>
              </a:rPr>
              <a:t>第二讲 三维空间的刚体运动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点与坐标系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旋转矩阵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旋转向量和欧拉角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四元数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实践：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Eigen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3.</a:t>
            </a:r>
            <a:r>
              <a:rPr lang="zh-CN" altLang="en-US" sz="2800" dirty="0">
                <a:latin typeface="+mj-ea"/>
                <a:ea typeface="+mj-ea"/>
              </a:rPr>
              <a:t> 旋转</a:t>
            </a:r>
            <a:r>
              <a:rPr lang="zh-CN" altLang="en-US" sz="2800" dirty="0">
                <a:latin typeface="+mj-ea"/>
              </a:rPr>
              <a:t>向量与欧拉角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由于万向乐锁的存在，欧拉角不适合插值或迭代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多用于人机交互中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可以证明：仅用三个实数表达旋转时，不可避免地存在奇异性问题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2000" dirty="0">
                <a:latin typeface="+mj-ea"/>
                <a:ea typeface="+mj-ea"/>
              </a:rPr>
              <a:t>SLAM</a:t>
            </a:r>
            <a:r>
              <a:rPr lang="zh-CN" altLang="en-US" sz="2000" dirty="0">
                <a:latin typeface="+mj-ea"/>
                <a:ea typeface="+mj-ea"/>
              </a:rPr>
              <a:t>中亦很少用欧拉角表达姿态</a:t>
            </a:r>
            <a:endParaRPr lang="en-US" altLang="zh-CN" sz="20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5332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4.</a:t>
            </a:r>
            <a:r>
              <a:rPr kumimoji="1" lang="zh-CN" altLang="en-US" dirty="0">
                <a:latin typeface="+mj-ea"/>
              </a:rPr>
              <a:t> 四元数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694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4.</a:t>
            </a:r>
            <a:r>
              <a:rPr lang="zh-CN" altLang="en-US" sz="2800" dirty="0">
                <a:latin typeface="+mj-ea"/>
                <a:ea typeface="+mj-ea"/>
              </a:rPr>
              <a:t> 四元数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2000" dirty="0">
                <a:latin typeface="+mj-ea"/>
                <a:ea typeface="+mj-ea"/>
              </a:rPr>
              <a:t>2D</a:t>
            </a:r>
            <a:r>
              <a:rPr lang="zh-CN" altLang="en-US" sz="2000" dirty="0">
                <a:latin typeface="+mj-ea"/>
                <a:ea typeface="+mj-ea"/>
              </a:rPr>
              <a:t> 情况下，可用单位复数表达旋转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三维情况下，四元数可作为复数的扩充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四元数（</a:t>
            </a:r>
            <a:r>
              <a:rPr lang="en-US" altLang="zh-CN" sz="2000" dirty="0">
                <a:latin typeface="+mj-ea"/>
                <a:ea typeface="+mj-ea"/>
              </a:rPr>
              <a:t>Quaternion</a:t>
            </a:r>
            <a:r>
              <a:rPr lang="zh-CN" altLang="en-US" sz="2000" dirty="0">
                <a:latin typeface="+mj-ea"/>
                <a:ea typeface="+mj-ea"/>
              </a:rPr>
              <a:t>）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有三个虚部和一个实部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虚部之间满足关系：</a:t>
            </a:r>
            <a:endParaRPr lang="en-US" altLang="zh-CN" sz="17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326" y="1925417"/>
            <a:ext cx="2101973" cy="51201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94244" y="2051708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乘 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 即转</a:t>
            </a:r>
            <a:r>
              <a:rPr kumimoji="1" lang="en-US" altLang="zh-CN" dirty="0"/>
              <a:t>90</a:t>
            </a:r>
            <a:r>
              <a:rPr kumimoji="1" lang="zh-CN" altLang="en-US" dirty="0"/>
              <a:t>度，乘 </a:t>
            </a:r>
            <a:r>
              <a:rPr kumimoji="1" lang="mr-IN" altLang="zh-CN" dirty="0"/>
              <a:t>–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 转</a:t>
            </a:r>
            <a:r>
              <a:rPr kumimoji="1" lang="en-US" altLang="zh-CN" dirty="0"/>
              <a:t>-90</a:t>
            </a:r>
            <a:r>
              <a:rPr kumimoji="1" lang="zh-CN" altLang="en-US" dirty="0"/>
              <a:t>度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902" y="3137912"/>
            <a:ext cx="2514818" cy="5563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0865" y="3719653"/>
            <a:ext cx="1885616" cy="138877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592147" y="4095694"/>
            <a:ext cx="2826415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dirty="0"/>
              <a:t>自己和自己的运算像复数</a:t>
            </a:r>
            <a:endParaRPr lang="en-US" altLang="zh-CN" dirty="0"/>
          </a:p>
          <a:p>
            <a:r>
              <a:rPr lang="zh-CN" altLang="en-US" dirty="0"/>
              <a:t>自己和别人的运算像叉乘</a:t>
            </a:r>
          </a:p>
        </p:txBody>
      </p:sp>
    </p:spTree>
    <p:extLst>
      <p:ext uri="{BB962C8B-B14F-4D97-AF65-F5344CB8AC3E}">
        <p14:creationId xmlns:p14="http://schemas.microsoft.com/office/powerpoint/2010/main" val="16989254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4.</a:t>
            </a:r>
            <a:r>
              <a:rPr lang="zh-CN" altLang="en-US" sz="2800" dirty="0">
                <a:latin typeface="+mj-ea"/>
                <a:ea typeface="+mj-ea"/>
              </a:rPr>
              <a:t> 四元数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单位四元数可表达旋转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为理解旋转的计算方式，先看四元数间如何运算</a:t>
            </a:r>
            <a:endParaRPr lang="en-US" altLang="zh-CN" sz="17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26" y="1842125"/>
            <a:ext cx="2514818" cy="55630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449" y="1735314"/>
            <a:ext cx="4848918" cy="73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871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>
                <a:latin typeface="+mj-ea"/>
              </a:rPr>
              <a:t>4.</a:t>
            </a:r>
            <a:r>
              <a:rPr lang="zh-CN" altLang="en-US" sz="2800" dirty="0">
                <a:latin typeface="+mj-ea"/>
              </a:rPr>
              <a:t> 四元数</a:t>
            </a:r>
            <a:endParaRPr kumimoji="1"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四元数的运算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625" y="1770800"/>
            <a:ext cx="2659610" cy="571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537" y="2313669"/>
            <a:ext cx="4130398" cy="169178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625" y="4029688"/>
            <a:ext cx="4244708" cy="5715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579" y="1410317"/>
            <a:ext cx="3475021" cy="5867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1579" y="2100540"/>
            <a:ext cx="2621507" cy="60203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1579" y="2846738"/>
            <a:ext cx="1767993" cy="49534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41579" y="3439796"/>
            <a:ext cx="1402202" cy="51058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41579" y="4063564"/>
            <a:ext cx="3581710" cy="49534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grpSp>
        <p:nvGrpSpPr>
          <p:cNvPr id="13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14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8047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4.</a:t>
            </a:r>
            <a:r>
              <a:rPr lang="zh-CN" altLang="en-US" sz="2800" dirty="0">
                <a:latin typeface="+mj-ea"/>
                <a:ea typeface="+mj-ea"/>
              </a:rPr>
              <a:t> 四元数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四元数到角轴：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角轴到四元数：</a:t>
            </a:r>
            <a:endParaRPr lang="en-US" altLang="zh-CN" sz="17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317" y="1204854"/>
            <a:ext cx="3703641" cy="7239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453" y="1862209"/>
            <a:ext cx="3665538" cy="10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816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4.</a:t>
            </a:r>
            <a:r>
              <a:rPr lang="zh-CN" altLang="en-US" sz="2800" dirty="0">
                <a:latin typeface="+mj-ea"/>
                <a:ea typeface="+mj-ea"/>
              </a:rPr>
              <a:t> 四元数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如何用四元数旋转一个空间点？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设点      经过一次以     表示的旋转后，得到了      ，它们关系如何表示？</a:t>
            </a: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400" dirty="0">
                <a:latin typeface="+mj-ea"/>
                <a:ea typeface="+mj-ea"/>
              </a:rPr>
              <a:t>将    的坐标用四元数表示（虚四元数）：</a:t>
            </a: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400" dirty="0">
                <a:latin typeface="+mj-ea"/>
                <a:ea typeface="+mj-ea"/>
              </a:rPr>
              <a:t>旋转之后的关系为：</a:t>
            </a: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zh-CN" altLang="en-US" sz="17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zh-CN" altLang="en-US" sz="17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zh-CN" altLang="en-US" sz="17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四元数相比于角轴、欧拉角的优势：</a:t>
            </a:r>
            <a:r>
              <a:rPr lang="zh-CN" altLang="en-US" sz="1700" dirty="0">
                <a:solidFill>
                  <a:schemeClr val="accent1"/>
                </a:solidFill>
                <a:latin typeface="+mj-ea"/>
                <a:ea typeface="+mj-ea"/>
              </a:rPr>
              <a:t>紧凑、无奇异性</a:t>
            </a: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7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81023" y="4977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1266944" y="1740851"/>
                <a:ext cx="37343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6944" y="1740851"/>
                <a:ext cx="373436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2696110" y="1732059"/>
                <a:ext cx="3743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6110" y="1732059"/>
                <a:ext cx="374398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/>
              <p:cNvSpPr/>
              <p:nvPr/>
            </p:nvSpPr>
            <p:spPr>
              <a:xfrm>
                <a:off x="5134271" y="1740851"/>
                <a:ext cx="42992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271" y="1740851"/>
                <a:ext cx="429925" cy="369332"/>
              </a:xfrm>
              <a:prstGeom prst="rect">
                <a:avLst/>
              </a:prstGeom>
              <a:blipFill rotWithShape="0">
                <a:blip r:embed="rId5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1244964" y="2036287"/>
                <a:ext cx="37343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4964" y="2036287"/>
                <a:ext cx="373436" cy="369332"/>
              </a:xfrm>
              <a:prstGeom prst="rect">
                <a:avLst/>
              </a:prstGeom>
              <a:blipFill rotWithShape="0">
                <a:blip r:embed="rId6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6922" y="2053771"/>
            <a:ext cx="1646940" cy="45176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0359" y="2707966"/>
            <a:ext cx="1364098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33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小结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本章介绍了：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坐标系、点、向量的表达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旋转矩阵</a:t>
            </a:r>
            <a:r>
              <a:rPr kumimoji="1" lang="en-US" altLang="zh-CN" dirty="0"/>
              <a:t>/</a:t>
            </a:r>
            <a:r>
              <a:rPr kumimoji="1" lang="zh-CN" altLang="en-US" dirty="0"/>
              <a:t>变换矩阵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旋转向量、欧拉角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四元数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下面进入实践环节</a:t>
            </a:r>
          </a:p>
        </p:txBody>
      </p:sp>
    </p:spTree>
    <p:extLst>
      <p:ext uri="{BB962C8B-B14F-4D97-AF65-F5344CB8AC3E}">
        <p14:creationId xmlns:p14="http://schemas.microsoft.com/office/powerpoint/2010/main" val="22919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1.</a:t>
            </a:r>
            <a:r>
              <a:rPr kumimoji="1" lang="zh-CN" altLang="en-US" dirty="0">
                <a:latin typeface="+mj-ea"/>
              </a:rPr>
              <a:t> 点与坐标系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70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1.</a:t>
            </a:r>
            <a:r>
              <a:rPr lang="zh-CN" altLang="en-US" sz="2800" dirty="0">
                <a:latin typeface="+mj-ea"/>
                <a:ea typeface="+mj-ea"/>
              </a:rPr>
              <a:t> 点与坐标系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2000" dirty="0">
                <a:latin typeface="+mj-ea"/>
                <a:ea typeface="+mj-ea"/>
              </a:rPr>
              <a:t>2D</a:t>
            </a:r>
            <a:r>
              <a:rPr lang="zh-CN" altLang="en-US" sz="2000" dirty="0">
                <a:latin typeface="+mj-ea"/>
                <a:ea typeface="+mj-ea"/>
              </a:rPr>
              <a:t>的情况：用两个坐标加旋转角表达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2000" dirty="0">
                <a:latin typeface="+mj-ea"/>
                <a:ea typeface="+mj-ea"/>
              </a:rPr>
              <a:t>3D</a:t>
            </a:r>
            <a:r>
              <a:rPr lang="zh-CN" altLang="en-US" sz="2000" dirty="0">
                <a:latin typeface="+mj-ea"/>
                <a:ea typeface="+mj-ea"/>
              </a:rPr>
              <a:t> 的情况？</a:t>
            </a:r>
            <a:endParaRPr lang="en-US" altLang="zh-CN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3352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1.</a:t>
            </a:r>
            <a:r>
              <a:rPr lang="zh-CN" altLang="en-US" sz="2800" dirty="0">
                <a:latin typeface="+mj-ea"/>
                <a:ea typeface="+mj-ea"/>
              </a:rPr>
              <a:t> 点与坐标系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坐标系（参考系）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点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向量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向量的坐标</a:t>
            </a:r>
            <a:endParaRPr lang="en-US" altLang="zh-CN" sz="2000" dirty="0">
              <a:latin typeface="+mj-ea"/>
              <a:ea typeface="+mj-ea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431" y="1262343"/>
            <a:ext cx="4663844" cy="285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30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1.</a:t>
            </a:r>
            <a:r>
              <a:rPr lang="zh-CN" altLang="en-US" sz="2800" dirty="0">
                <a:latin typeface="+mj-ea"/>
                <a:ea typeface="+mj-ea"/>
              </a:rPr>
              <a:t> 点与坐标系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向量的运算可由坐标运算表达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加法和减法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内积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外积</a:t>
            </a:r>
            <a:endParaRPr lang="en-US" altLang="zh-CN" sz="2000" dirty="0">
              <a:latin typeface="+mj-ea"/>
              <a:ea typeface="+mj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735" y="2122125"/>
            <a:ext cx="4206605" cy="10135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912" y="3582559"/>
            <a:ext cx="6974295" cy="136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9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1.</a:t>
            </a:r>
            <a:r>
              <a:rPr lang="zh-CN" altLang="en-US" sz="2800" dirty="0">
                <a:latin typeface="+mj-ea"/>
                <a:ea typeface="+mj-ea"/>
              </a:rPr>
              <a:t> 点与坐标系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问题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如何描述坐标系与坐标系之间的变化？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如何计算同一个向量在不同坐标系里的坐标？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7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en-US" altLang="zh-CN" sz="2000" dirty="0">
                <a:latin typeface="+mj-ea"/>
                <a:ea typeface="+mj-ea"/>
              </a:rPr>
              <a:t>SLAM</a:t>
            </a:r>
            <a:r>
              <a:rPr lang="zh-CN" altLang="en-US" sz="2000" dirty="0">
                <a:latin typeface="+mj-ea"/>
                <a:ea typeface="+mj-ea"/>
              </a:rPr>
              <a:t>中：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固定的</a:t>
            </a:r>
            <a:r>
              <a:rPr lang="zh-CN" altLang="en-US" sz="1700" dirty="0">
                <a:solidFill>
                  <a:schemeClr val="accent1"/>
                </a:solidFill>
                <a:latin typeface="+mj-ea"/>
                <a:ea typeface="+mj-ea"/>
              </a:rPr>
              <a:t>世界坐标系</a:t>
            </a:r>
            <a:r>
              <a:rPr lang="zh-CN" altLang="en-US" sz="1700" dirty="0">
                <a:latin typeface="+mj-ea"/>
                <a:ea typeface="+mj-ea"/>
              </a:rPr>
              <a:t>和移动的</a:t>
            </a:r>
            <a:r>
              <a:rPr lang="zh-CN" altLang="en-US" sz="1700" dirty="0">
                <a:solidFill>
                  <a:schemeClr val="accent1"/>
                </a:solidFill>
                <a:latin typeface="+mj-ea"/>
                <a:ea typeface="+mj-ea"/>
              </a:rPr>
              <a:t>机器人坐标系</a:t>
            </a:r>
            <a:endParaRPr lang="en-US" altLang="zh-CN" sz="17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不同的</a:t>
            </a:r>
            <a:r>
              <a:rPr lang="zh-CN" altLang="en-US" sz="1700" dirty="0">
                <a:solidFill>
                  <a:schemeClr val="accent1"/>
                </a:solidFill>
                <a:latin typeface="+mj-ea"/>
                <a:ea typeface="+mj-ea"/>
              </a:rPr>
              <a:t>传感器坐标系</a:t>
            </a:r>
            <a:endParaRPr lang="en-US" altLang="zh-CN" sz="17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32959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pPr lvl="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  <a:defRPr/>
            </a:pPr>
            <a:r>
              <a:rPr lang="en-US" altLang="zh-CN" sz="2800" dirty="0">
                <a:latin typeface="+mj-ea"/>
                <a:ea typeface="+mj-ea"/>
              </a:rPr>
              <a:t>1.</a:t>
            </a:r>
            <a:r>
              <a:rPr lang="zh-CN" altLang="en-US" sz="2800" dirty="0">
                <a:latin typeface="+mj-ea"/>
                <a:ea typeface="+mj-ea"/>
              </a:rPr>
              <a:t> 点与坐标系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坐标系之间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直观地</a:t>
            </a:r>
            <a:endParaRPr lang="en-US" altLang="zh-CN" sz="20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原点间的平移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1700" dirty="0">
                <a:latin typeface="+mj-ea"/>
                <a:ea typeface="+mj-ea"/>
              </a:rPr>
              <a:t>三个轴的旋转</a:t>
            </a:r>
            <a:endParaRPr lang="en-US" altLang="zh-CN" sz="1700" dirty="0">
              <a:latin typeface="+mj-ea"/>
              <a:ea typeface="+mj-ea"/>
            </a:endParaRPr>
          </a:p>
          <a:p>
            <a:pPr marL="857250" lvl="1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endParaRPr lang="en-US" altLang="zh-CN" sz="17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平移是向量</a:t>
            </a:r>
            <a:endParaRPr lang="en-US" altLang="zh-CN" sz="2000" dirty="0">
              <a:latin typeface="+mj-ea"/>
              <a:ea typeface="+mj-ea"/>
            </a:endParaRPr>
          </a:p>
          <a:p>
            <a:pPr marL="514350" indent="-514350" defTabSz="914400">
              <a:lnSpc>
                <a:spcPct val="125000"/>
              </a:lnSpc>
              <a:spcBef>
                <a:spcPts val="0"/>
              </a:spcBef>
              <a:buClr>
                <a:srgbClr val="6F1B1B"/>
              </a:buClr>
            </a:pPr>
            <a:r>
              <a:rPr lang="zh-CN" altLang="en-US" sz="2000" dirty="0">
                <a:latin typeface="+mj-ea"/>
                <a:ea typeface="+mj-ea"/>
              </a:rPr>
              <a:t>旋转是什么？</a:t>
            </a:r>
            <a:endParaRPr lang="en-US" altLang="zh-CN" sz="2000" dirty="0">
              <a:latin typeface="+mj-ea"/>
              <a:ea typeface="+mj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394" y="1395000"/>
            <a:ext cx="4588973" cy="232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2.</a:t>
            </a:r>
            <a:r>
              <a:rPr kumimoji="1" lang="zh-CN" altLang="en-US" dirty="0">
                <a:latin typeface="+mj-ea"/>
              </a:rPr>
              <a:t> 旋转矩阵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688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18653</TotalTime>
  <Words>922</Words>
  <Application>Microsoft Office PowerPoint</Application>
  <PresentationFormat>全屏显示(16:9)</PresentationFormat>
  <Paragraphs>193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黑体</vt:lpstr>
      <vt:lpstr>宋体</vt:lpstr>
      <vt:lpstr>微软雅黑</vt:lpstr>
      <vt:lpstr>Arial</vt:lpstr>
      <vt:lpstr>Arial Black</vt:lpstr>
      <vt:lpstr>Calibri</vt:lpstr>
      <vt:lpstr>Cambria Math</vt:lpstr>
      <vt:lpstr>Mangal</vt:lpstr>
      <vt:lpstr>Office 主题</vt:lpstr>
      <vt:lpstr>PowerPoint 演示文稿</vt:lpstr>
      <vt:lpstr>第二讲 三维空间的刚体运动</vt:lpstr>
      <vt:lpstr>1. 点与坐标系</vt:lpstr>
      <vt:lpstr>1. 点与坐标系</vt:lpstr>
      <vt:lpstr>1. 点与坐标系</vt:lpstr>
      <vt:lpstr>1. 点与坐标系</vt:lpstr>
      <vt:lpstr>1. 点与坐标系</vt:lpstr>
      <vt:lpstr>1. 点与坐标系</vt:lpstr>
      <vt:lpstr>2. 旋转矩阵</vt:lpstr>
      <vt:lpstr>2. 旋转矩阵</vt:lpstr>
      <vt:lpstr>2. 旋转矩阵</vt:lpstr>
      <vt:lpstr>2. 旋转矩阵</vt:lpstr>
      <vt:lpstr>2. 旋转矩阵</vt:lpstr>
      <vt:lpstr>2. 旋转矩阵</vt:lpstr>
      <vt:lpstr>3. 旋转向量和欧拉角</vt:lpstr>
      <vt:lpstr>3. 旋转向量与欧拉角</vt:lpstr>
      <vt:lpstr>3. 旋转向量与欧拉角</vt:lpstr>
      <vt:lpstr>3. 旋转向量与欧拉角</vt:lpstr>
      <vt:lpstr>3. 旋转向量与欧拉角</vt:lpstr>
      <vt:lpstr>3. 旋转向量与欧拉角</vt:lpstr>
      <vt:lpstr>4. 四元数</vt:lpstr>
      <vt:lpstr>4. 四元数</vt:lpstr>
      <vt:lpstr>4. 四元数</vt:lpstr>
      <vt:lpstr>4. 四元数</vt:lpstr>
      <vt:lpstr>4. 四元数</vt:lpstr>
      <vt:lpstr>4. 四元数</vt:lpstr>
      <vt:lpstr>小结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saikr</dc:creator>
  <cp:lastModifiedBy>深蓝学院</cp:lastModifiedBy>
  <cp:revision>938</cp:revision>
  <dcterms:created xsi:type="dcterms:W3CDTF">2017-03-07T07:29:00Z</dcterms:created>
  <dcterms:modified xsi:type="dcterms:W3CDTF">2018-03-03T11:48:21Z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